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64" r:id="rId2"/>
    <p:sldId id="265" r:id="rId3"/>
    <p:sldId id="266" r:id="rId4"/>
    <p:sldId id="275" r:id="rId5"/>
    <p:sldId id="276" r:id="rId6"/>
    <p:sldId id="277" r:id="rId7"/>
    <p:sldId id="278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8" r:id="rId16"/>
    <p:sldId id="279" r:id="rId17"/>
    <p:sldId id="290" r:id="rId18"/>
    <p:sldId id="271" r:id="rId19"/>
    <p:sldId id="272" r:id="rId20"/>
    <p:sldId id="273" r:id="rId21"/>
    <p:sldId id="274" r:id="rId22"/>
    <p:sldId id="289" r:id="rId23"/>
    <p:sldId id="268" r:id="rId24"/>
    <p:sldId id="269" r:id="rId25"/>
    <p:sldId id="267" r:id="rId2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660"/>
  </p:normalViewPr>
  <p:slideViewPr>
    <p:cSldViewPr snapToGrid="0">
      <p:cViewPr varScale="1">
        <p:scale>
          <a:sx n="76" d="100"/>
          <a:sy n="76" d="100"/>
        </p:scale>
        <p:origin x="8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9BD5-D7B5-42E9-9EC3-8F969983F925}" type="datetimeFigureOut">
              <a:rPr lang="hu-HU" smtClean="0"/>
              <a:t>2021. 03. 19.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51B69-F1D2-4B88-8A58-2FF3BF2B27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55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FFE7E-35FA-4FA9-B263-14876F1E9DE7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80865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F7465E5-9112-4CC9-AD19-B7BB6604A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7545029-92B1-4350-8533-2EE57327C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094A6C0-1EC5-4B97-AE44-8861535A6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7A84-1689-4786-8D2E-2C3A8548FA85}" type="datetimeFigureOut">
              <a:rPr lang="hu-HU" smtClean="0"/>
              <a:t>2021. 03. 19.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B70C4F2-F7C8-40A6-B698-07317A740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8171FC2-FCD7-4285-B378-F2CF97BF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4A127-6AB5-4330-AC0B-629390070A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0624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9AA76E7-4393-42D6-93D6-31C1EFA23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519AADE6-9E6D-4BDD-AF46-0797CC857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E7E6AF6-E8F3-452F-B172-69EDCECBB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7A84-1689-4786-8D2E-2C3A8548FA85}" type="datetimeFigureOut">
              <a:rPr lang="hu-HU" smtClean="0"/>
              <a:t>2021. 03. 19.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86FB303-49E2-4CED-8027-1F1441C1D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52A629F-8A90-4AF8-B88E-BEBE139F2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4A127-6AB5-4330-AC0B-629390070A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7702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7C8E98F1-E711-452F-BDFE-98EA553FCC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5BA2DF23-6DFA-484B-AADA-4A77BCBD13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DEDF9FB-B757-4FD1-B7FD-1220AAA4F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7A84-1689-4786-8D2E-2C3A8548FA85}" type="datetimeFigureOut">
              <a:rPr lang="hu-HU" smtClean="0"/>
              <a:t>2021. 03. 19.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FD50CB4-2731-4586-99B7-E655AE0F0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98EE3C6-23E8-403C-99A4-4A911D1B1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4A127-6AB5-4330-AC0B-629390070A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1041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DFDD-5404-4581-B101-1EF50B7A2616}" type="datetimeFigureOut">
              <a:rPr lang="hu-HU" smtClean="0"/>
              <a:t>2021. 03. 19.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A02D-4AFC-4E6C-843E-7474ADE35A0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2901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19EDE7-10AE-458A-AD0B-9D04F18A1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5F46665-AD7C-43FF-8E44-B3E50D71D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8525F44-CE00-44B6-B106-10F5A737B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7A84-1689-4786-8D2E-2C3A8548FA85}" type="datetimeFigureOut">
              <a:rPr lang="hu-HU" smtClean="0"/>
              <a:t>2021. 03. 19.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DFF4BAE-9038-4F5C-8210-2193E49ED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F7F65AB-B0FF-4CB6-8F8F-0EBA3EE0E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4A127-6AB5-4330-AC0B-629390070A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4589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E78D95-6CC1-43B0-BA19-949040396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07F875B-2236-461D-A4F3-208E3C01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C0931E3-5CF7-4EEB-9F16-E989F6D61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7A84-1689-4786-8D2E-2C3A8548FA85}" type="datetimeFigureOut">
              <a:rPr lang="hu-HU" smtClean="0"/>
              <a:t>2021. 03. 19.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80CAFBD-9E58-4E56-889B-58C46D027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520A89A-D72B-4AA8-B6BF-37B0EF1D6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4A127-6AB5-4330-AC0B-629390070A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968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A81165-E8B6-4782-AFEC-625DC3D8E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18E8762-E529-4ECF-9003-A4DFEA09AD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F29AD6E-6A70-4C1B-820A-595AEAE7A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F7E94E2-CABF-45FC-9D4F-D82169D96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7A84-1689-4786-8D2E-2C3A8548FA85}" type="datetimeFigureOut">
              <a:rPr lang="hu-HU" smtClean="0"/>
              <a:t>2021. 03. 19.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3D89CCF-FD09-4AC3-9C95-E46478FDF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E02232B-9BDC-45F2-8E4F-332EB02E0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4A127-6AB5-4330-AC0B-629390070A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128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260A03A-009B-4A99-AB64-2477E85FF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5E34DFC-5751-4E22-BFA9-707499BA9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3FD3E49-E107-4765-93E0-ECABECA5E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A2E8465-0132-48F8-9144-51E681ABC8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EEBBA8F9-8818-4881-9A98-897729F69D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FA40847E-7DD0-4739-8ADC-800BA86D3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7A84-1689-4786-8D2E-2C3A8548FA85}" type="datetimeFigureOut">
              <a:rPr lang="hu-HU" smtClean="0"/>
              <a:t>2021. 03. 19.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3F589322-1919-4AF1-B061-161B15DEF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D39D8CB4-7B6F-4526-94E3-BBB804FEA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4A127-6AB5-4330-AC0B-629390070A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4450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052F85-946E-46B1-BBB3-E80D6E7E8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B82C2606-8D8E-40E6-ABBA-68D270B03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7A84-1689-4786-8D2E-2C3A8548FA85}" type="datetimeFigureOut">
              <a:rPr lang="hu-HU" smtClean="0"/>
              <a:t>2021. 03. 19.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287246D3-3F9A-462A-B30B-0CF8B66CD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8995977-2DA6-4F6C-8BA0-6B075D0DE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4A127-6AB5-4330-AC0B-629390070A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4374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18561059-4D35-42D8-86CB-E5E7FEC62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7A84-1689-4786-8D2E-2C3A8548FA85}" type="datetimeFigureOut">
              <a:rPr lang="hu-HU" smtClean="0"/>
              <a:t>2021. 03. 19.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C3774F8C-0E07-44DA-A08A-9EB4CDACF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3CA54CE-BBB3-42CB-8820-138415411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4A127-6AB5-4330-AC0B-629390070A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7411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C8E80B-E3A3-4B12-9FF0-BF72574E3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AEC51A8-C377-4743-B097-D85DEB812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0DF0209-B8AA-469F-85A5-C317B82A7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C3B444C-7276-493B-B1F5-9661B727D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7A84-1689-4786-8D2E-2C3A8548FA85}" type="datetimeFigureOut">
              <a:rPr lang="hu-HU" smtClean="0"/>
              <a:t>2021. 03. 19.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6809A77-CF38-4AD2-896F-604C117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A9240BD-48A8-450A-83E8-B29C57B54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4A127-6AB5-4330-AC0B-629390070A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75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FD42805-52F8-42A4-8F0A-2B1D3D4E8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B7BB3E56-ECD1-4B85-AEC1-37216FB593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F18FB6C-6597-496D-AB07-6E583E3E9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4B7530D-52F7-4C3E-8E2F-198183AED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7A84-1689-4786-8D2E-2C3A8548FA85}" type="datetimeFigureOut">
              <a:rPr lang="hu-HU" smtClean="0"/>
              <a:t>2021. 03. 19.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AE5B352-ACB8-4616-AC87-4209196FA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DF0209F-410E-4811-B1A5-9FAB556DB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4A127-6AB5-4330-AC0B-629390070A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6601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C3A101AD-0001-4CCB-8DA8-F5F154EAE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4F74EB0-0FC9-4101-8EAE-3DDFF24F7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C8695AF-8399-4F85-95FD-02E31F01BE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97A84-1689-4786-8D2E-2C3A8548FA85}" type="datetimeFigureOut">
              <a:rPr lang="hu-HU" smtClean="0"/>
              <a:t>2021. 03. 19.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0A62DFA-CB81-4AF2-BD28-17B951183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95A86AC-CFF9-46AC-93F3-17DA9EC056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4A127-6AB5-4330-AC0B-629390070A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980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youtube.com/watch?v=iFwYbnk0lW0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1739723" y="181846"/>
            <a:ext cx="3589760" cy="2885155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HITTANÓRA</a:t>
            </a:r>
          </a:p>
          <a:p>
            <a:pPr algn="ctr"/>
            <a:endParaRPr lang="hu-HU" sz="2400" b="1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lipszis 2"/>
          <p:cNvSpPr/>
          <p:nvPr/>
        </p:nvSpPr>
        <p:spPr>
          <a:xfrm>
            <a:off x="7703820" y="181846"/>
            <a:ext cx="3589760" cy="2885155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</a:p>
          <a:p>
            <a:pPr algn="ctr"/>
            <a:endParaRPr lang="hu-HU" sz="2400" b="1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1084408" y="3429000"/>
            <a:ext cx="10587995" cy="212365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4400" dirty="0">
                <a:solidFill>
                  <a:schemeClr val="bg1"/>
                </a:solidFill>
                <a:cs typeface="Arial" panose="020B0604020202020204" pitchFamily="34" charset="0"/>
              </a:rPr>
              <a:t>A mai óra témája:</a:t>
            </a:r>
          </a:p>
          <a:p>
            <a:pPr algn="ctr" eaLnBrk="1" hangingPunct="1"/>
            <a:r>
              <a:rPr lang="hu-HU" altLang="hu-HU" sz="4400" b="1" dirty="0">
                <a:solidFill>
                  <a:schemeClr val="bg1"/>
                </a:solidFill>
                <a:cs typeface="Arial" panose="020B0604020202020204" pitchFamily="34" charset="0"/>
              </a:rPr>
              <a:t>Mi a dolgom ezen a világon?</a:t>
            </a:r>
          </a:p>
          <a:p>
            <a:pPr algn="ctr" eaLnBrk="1" hangingPunct="1"/>
            <a:r>
              <a:rPr lang="hu-HU" altLang="hu-HU" sz="4400" b="1" dirty="0">
                <a:solidFill>
                  <a:schemeClr val="bg1"/>
                </a:solidFill>
                <a:cs typeface="Arial" panose="020B0604020202020204" pitchFamily="34" charset="0"/>
              </a:rPr>
              <a:t>Értékeim, lehetőségeim</a:t>
            </a:r>
          </a:p>
        </p:txBody>
      </p:sp>
    </p:spTree>
    <p:extLst>
      <p:ext uri="{BB962C8B-B14F-4D97-AF65-F5344CB8AC3E}">
        <p14:creationId xmlns:p14="http://schemas.microsoft.com/office/powerpoint/2010/main" val="375153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F77A1C05-2DC4-4052-B992-1355FE6D87ED}"/>
              </a:ext>
            </a:extLst>
          </p:cNvPr>
          <p:cNvSpPr/>
          <p:nvPr/>
        </p:nvSpPr>
        <p:spPr>
          <a:xfrm>
            <a:off x="555321" y="1603332"/>
            <a:ext cx="69853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1. Nagyon nehéz hosszabb ideig egy helyben maradnom.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2. Szeretem, amikor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kézműveskedhetek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(modellezés, varrás,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agyagozás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stb.).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3. Rendszeresen sportolok (az iskolán kívül is).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4. Amikor beszélek, gyakran mozog közben a kezem, lábam.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5. Nagyon szeretek táncolni és mozogni.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6. Ha nem vagyok tevékeny, az jobban elfáraszt engem, mint ha nagyon elfoglalt vagyok.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7. A legjobb ötleteim akkor támadnak, amikor sétálok, futok vagy mozgok.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8. Meg kell érintenem a tárgyakat ahhoz, hogy többet tudjak meg róluk.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9. Egy leírás vagy magyarázat nem elég nekem. Csak akkor tudok megtanulni dolgokat, ha gyakorlom azokat.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10. Jó mozgású embernek tartanak.</a:t>
            </a: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A062054E-62C3-4F8B-821A-2527B47786AE}"/>
              </a:ext>
            </a:extLst>
          </p:cNvPr>
          <p:cNvSpPr txBox="1">
            <a:spLocks/>
          </p:cNvSpPr>
          <p:nvPr/>
        </p:nvSpPr>
        <p:spPr>
          <a:xfrm>
            <a:off x="8914682" y="1229758"/>
            <a:ext cx="2211888" cy="653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D csoport</a:t>
            </a:r>
          </a:p>
        </p:txBody>
      </p:sp>
      <p:pic>
        <p:nvPicPr>
          <p:cNvPr id="5" name="Tartalom helye 11" descr="A képen szöveg látható&#10;&#10;Automatikusan generált leírás">
            <a:extLst>
              <a:ext uri="{FF2B5EF4-FFF2-40B4-BE49-F238E27FC236}">
                <a16:creationId xmlns:a16="http://schemas.microsoft.com/office/drawing/2014/main" id="{74321A6D-1DDB-4E29-8E42-DCA9945F2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453" y="2032238"/>
            <a:ext cx="2666347" cy="322243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722C86AE-7FEC-4408-A242-CEE876012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635" y="5463905"/>
            <a:ext cx="1376365" cy="1368000"/>
          </a:xfrm>
          <a:prstGeom prst="rect">
            <a:avLst/>
          </a:prstGeom>
        </p:spPr>
      </p:pic>
      <p:sp>
        <p:nvSpPr>
          <p:cNvPr id="9" name="Cím 1">
            <a:extLst>
              <a:ext uri="{FF2B5EF4-FFF2-40B4-BE49-F238E27FC236}">
                <a16:creationId xmlns:a16="http://schemas.microsoft.com/office/drawing/2014/main" id="{E4E3B26E-2935-42BE-88E1-654B3EB8A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413" y="308240"/>
            <a:ext cx="10515600" cy="1050317"/>
          </a:xfrm>
        </p:spPr>
        <p:txBody>
          <a:bodyPr>
            <a:noAutofit/>
          </a:bodyPr>
          <a:lstStyle/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Olvasd el az alábbi állításokat! Mi igaz Rád ezekből? Írd föl a füzetedbe a csoport nevét és az összes állítás számát, amelyiket igaznak találsz! </a:t>
            </a:r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78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58CE7089-DF2F-482A-8DAE-E742C73C7E95}"/>
              </a:ext>
            </a:extLst>
          </p:cNvPr>
          <p:cNvSpPr/>
          <p:nvPr/>
        </p:nvSpPr>
        <p:spPr>
          <a:xfrm>
            <a:off x="384687" y="1504167"/>
            <a:ext cx="728124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1. Élvezem, ha átrendezem vagy dekorálom a szobámat.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2. Jobban emlékszem akkor, ha grafikai rendezést is látok.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3. A táblázatok, grafikonok, diagramok segítenek nekem az információk megértésében.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4. Egy zenei videó számomra érdekesebbé teszi magát a dalt.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5. Tanulás után, ha fel akarom idézni az anyagot, gyakran látom magam előtt azt az oldalt, amit láttam vagy olvastam.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6. Ha behunyom a szemem, akkor tisztán látom magam előtt, vagy könnyen el tudom képzeli azt, amire gondolok.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7. Fontosak számomra a színek.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8. Gyakran használom a telefonomat vagy egy kamerát ahhoz, hogy felvegyem azt, amit látok.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9. Szeretem azokat a játékokat és feladatokat, amelyekben a színekkel, képekkel vagy valamilyen ábrákkal dolgozhatok.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10. Szeretem, ha egy könyvben sok, érdekes és kifejező kép található.</a:t>
            </a: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87C65E68-B239-4B96-8F17-44FD5968854D}"/>
              </a:ext>
            </a:extLst>
          </p:cNvPr>
          <p:cNvSpPr txBox="1">
            <a:spLocks/>
          </p:cNvSpPr>
          <p:nvPr/>
        </p:nvSpPr>
        <p:spPr>
          <a:xfrm>
            <a:off x="9005429" y="1214249"/>
            <a:ext cx="2211888" cy="653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E csoport</a:t>
            </a:r>
          </a:p>
        </p:txBody>
      </p:sp>
      <p:pic>
        <p:nvPicPr>
          <p:cNvPr id="5" name="Kép 4" descr="A képen szöveg, vektorgrafika látható&#10;&#10;Automatikusan generált leírás">
            <a:extLst>
              <a:ext uri="{FF2B5EF4-FFF2-40B4-BE49-F238E27FC236}">
                <a16:creationId xmlns:a16="http://schemas.microsoft.com/office/drawing/2014/main" id="{FEC968A6-4490-4B3B-A583-29C224640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004" y="1954060"/>
            <a:ext cx="3172739" cy="3362156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F05D8C6E-9DE1-4715-A831-FF594710C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635" y="5463905"/>
            <a:ext cx="1376365" cy="1368000"/>
          </a:xfrm>
          <a:prstGeom prst="rect">
            <a:avLst/>
          </a:prstGeom>
        </p:spPr>
      </p:pic>
      <p:sp>
        <p:nvSpPr>
          <p:cNvPr id="9" name="Cím 1">
            <a:extLst>
              <a:ext uri="{FF2B5EF4-FFF2-40B4-BE49-F238E27FC236}">
                <a16:creationId xmlns:a16="http://schemas.microsoft.com/office/drawing/2014/main" id="{F65C3A57-9EEB-46B8-875F-81256D9B06D4}"/>
              </a:ext>
            </a:extLst>
          </p:cNvPr>
          <p:cNvSpPr txBox="1">
            <a:spLocks/>
          </p:cNvSpPr>
          <p:nvPr/>
        </p:nvSpPr>
        <p:spPr>
          <a:xfrm>
            <a:off x="700413" y="308240"/>
            <a:ext cx="10515600" cy="10503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400" b="1">
                <a:latin typeface="Arial" panose="020B0604020202020204" pitchFamily="34" charset="0"/>
                <a:cs typeface="Arial" panose="020B0604020202020204" pitchFamily="34" charset="0"/>
              </a:rPr>
              <a:t>Olvasd el az alábbi állításokat! Mi igaz Rád ezekből? Írd föl a füzetedbe a csoport nevét és az összes állítás számát, amelyiket igaznak találsz! </a:t>
            </a:r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07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631FED05-3376-496A-8291-08E6E86654C3}"/>
              </a:ext>
            </a:extLst>
          </p:cNvPr>
          <p:cNvSpPr/>
          <p:nvPr/>
        </p:nvSpPr>
        <p:spPr>
          <a:xfrm>
            <a:off x="518786" y="1830888"/>
            <a:ext cx="72108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1. A barátaim, ismerőseim gyakran kérik ki a véleményemet vagy tanácsomat.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2. Szeretek emberek között lenni.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3. Azokat a játékokat, sportokat szeretem, ahol másokkal együtt lehetek.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4. Ha van valami gondom, akkor azt szeretem másokkal megbeszélni.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5. Ha csoportban vagyok, akkor többnyire követnek engem a többiek.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6. Inkább csoportban dolgozom, mint egyedül.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7. Igazi csapatjátékos vagyok.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8. Azt gondolom, hogy inkább több barátom legyen, akikkel jóban vagyok, mint esetleg csak egy legjobb barátom.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9. Szeretek (szeretnék) valamilyen csapathoz tartozni (egy sportegyesülethez, valamilyen klubhoz stb.).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10. Szívesen és könnyen magyarázom el a tanultakat másoknak.</a:t>
            </a: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56C24589-0249-436F-B02E-8B693373F63E}"/>
              </a:ext>
            </a:extLst>
          </p:cNvPr>
          <p:cNvSpPr txBox="1">
            <a:spLocks/>
          </p:cNvSpPr>
          <p:nvPr/>
        </p:nvSpPr>
        <p:spPr>
          <a:xfrm>
            <a:off x="9177592" y="1177447"/>
            <a:ext cx="2211888" cy="653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F csoport</a:t>
            </a:r>
          </a:p>
        </p:txBody>
      </p:sp>
      <p:pic>
        <p:nvPicPr>
          <p:cNvPr id="6" name="Kép 5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4FFCA0FD-1DF4-488F-B74B-3B178F729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622" y="1830888"/>
            <a:ext cx="2451592" cy="3333646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0AEF74E8-47B0-4E50-A253-688510E81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635" y="5463905"/>
            <a:ext cx="1376365" cy="1368000"/>
          </a:xfrm>
          <a:prstGeom prst="rect">
            <a:avLst/>
          </a:prstGeom>
        </p:spPr>
      </p:pic>
      <p:sp>
        <p:nvSpPr>
          <p:cNvPr id="9" name="Cím 1">
            <a:extLst>
              <a:ext uri="{FF2B5EF4-FFF2-40B4-BE49-F238E27FC236}">
                <a16:creationId xmlns:a16="http://schemas.microsoft.com/office/drawing/2014/main" id="{04A3DDAD-3D25-42BE-841B-7F259EA6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413" y="308240"/>
            <a:ext cx="10515600" cy="1050317"/>
          </a:xfrm>
        </p:spPr>
        <p:txBody>
          <a:bodyPr>
            <a:noAutofit/>
          </a:bodyPr>
          <a:lstStyle/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Olvasd el az alábbi állításokat! Mi igaz Rád ezekből? Írd föl a füzetedbe a csoport nevét és az összes állítás számát, amelyiket igaznak találsz! </a:t>
            </a:r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0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0B0EFCC5-054F-4FCF-9188-C2BCA348FF7F}"/>
              </a:ext>
            </a:extLst>
          </p:cNvPr>
          <p:cNvSpPr/>
          <p:nvPr/>
        </p:nvSpPr>
        <p:spPr>
          <a:xfrm>
            <a:off x="267222" y="1328255"/>
            <a:ext cx="801248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1. Szeretek segíteni másoknak.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2. Szívesen figyelek másokat, ami segít abban is, hogy saját magam megértsem.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3. Azt gondolom, hogy jól ismerem magam: tudom, hogy mik az erősségeim és a gyengéim.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4. Nagyon fontos számomra az őszinteség, a hitelesség.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5. Ugyanolyan jól (vagy akár jobban) tudok egyedül dolgozni, mint csoportban.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6. Tudnom kell, hogy miért kell valamit megtennem, mielőtt eldönteném, hogy megteszem-e azt.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7. Vezetek egy olyan naplót vagy blogot, amiben a magammal kapcsolatos gondolataimat írom le.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8. Felnőttekkel, barátaimmal vagy akár a szüleimmel szemben is kiállok azért, ha valamit igaznak gondolok.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9. Szeretek egyedül lenni.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10. Gyakran töltöm az időm azzal, hogy amikor egyedül vagyok, imádkozom, vagy a számomra fontos kérdésekről gondolkodom.</a:t>
            </a: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FBFB300A-AAF6-4221-B294-5EE6B171BFE8}"/>
              </a:ext>
            </a:extLst>
          </p:cNvPr>
          <p:cNvSpPr txBox="1">
            <a:spLocks/>
          </p:cNvSpPr>
          <p:nvPr/>
        </p:nvSpPr>
        <p:spPr>
          <a:xfrm>
            <a:off x="9171661" y="1319157"/>
            <a:ext cx="2211888" cy="653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G csoport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CE3253C-3223-4E84-A46F-4FC687580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479" y="2135629"/>
            <a:ext cx="2768252" cy="3186566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78588D9D-F100-4586-A3ED-5F805857F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635" y="5463905"/>
            <a:ext cx="1376365" cy="1368000"/>
          </a:xfrm>
          <a:prstGeom prst="rect">
            <a:avLst/>
          </a:prstGeom>
        </p:spPr>
      </p:pic>
      <p:sp>
        <p:nvSpPr>
          <p:cNvPr id="9" name="Cím 1">
            <a:extLst>
              <a:ext uri="{FF2B5EF4-FFF2-40B4-BE49-F238E27FC236}">
                <a16:creationId xmlns:a16="http://schemas.microsoft.com/office/drawing/2014/main" id="{3DEF4E96-EBBF-47B8-8C42-D97C6A0AE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413" y="308240"/>
            <a:ext cx="10515600" cy="1050317"/>
          </a:xfrm>
        </p:spPr>
        <p:txBody>
          <a:bodyPr>
            <a:noAutofit/>
          </a:bodyPr>
          <a:lstStyle/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Olvasd el az alábbi állításokat! Mi igaz Rád ezekből? Írd föl a füzetedbe a csoport nevét és az összes állítás számát, amelyiket igaznak találsz! </a:t>
            </a:r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6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854CD95B-DB61-4167-A4B6-DBE5DC4BB753}"/>
              </a:ext>
            </a:extLst>
          </p:cNvPr>
          <p:cNvSpPr/>
          <p:nvPr/>
        </p:nvSpPr>
        <p:spPr>
          <a:xfrm>
            <a:off x="416132" y="1707602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1. A környezetvédelem fontos a számomra.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2. Élvezem a kertészkedést vagy a szabadban végzett munkát.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3. Azt gondolom, hogy a parkok gondozása és megőrzése fontos.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4. Az állatok és a növények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fontosak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az életemben.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5. Az otthonomban odafigyelek az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újrahasznosításra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6. Kedvelem a biológiaórát, illetve szeretek állatokról és/vagy növényekről tanulni.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7. Felnőttkoromban szívesen dolgoznék a természetben.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8. Van háziállatom, amiről szívesen és jól gondoskodom.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9. Legjobban a természetben szeretek kirándulni, túrázni, sátorozni, erdőt járni stb.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10. Törekszem arra, hogy szelektíven gyűjtsem a hulladékot.</a:t>
            </a: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315C874E-F387-4F43-A9B0-2B6F5AE30B60}"/>
              </a:ext>
            </a:extLst>
          </p:cNvPr>
          <p:cNvSpPr txBox="1">
            <a:spLocks/>
          </p:cNvSpPr>
          <p:nvPr/>
        </p:nvSpPr>
        <p:spPr>
          <a:xfrm>
            <a:off x="9070571" y="1210064"/>
            <a:ext cx="2211888" cy="653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H csoport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7066103-4463-46D1-A9EE-575E857B2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163" y="2024088"/>
            <a:ext cx="3198705" cy="3297127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82091960-9D6C-4A3D-8F01-70761918B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635" y="5463905"/>
            <a:ext cx="1376365" cy="1368000"/>
          </a:xfrm>
          <a:prstGeom prst="rect">
            <a:avLst/>
          </a:prstGeom>
        </p:spPr>
      </p:pic>
      <p:sp>
        <p:nvSpPr>
          <p:cNvPr id="9" name="Cím 1">
            <a:extLst>
              <a:ext uri="{FF2B5EF4-FFF2-40B4-BE49-F238E27FC236}">
                <a16:creationId xmlns:a16="http://schemas.microsoft.com/office/drawing/2014/main" id="{927D98CC-C25E-446F-BC39-988E06D0D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413" y="308240"/>
            <a:ext cx="10515600" cy="1050317"/>
          </a:xfrm>
        </p:spPr>
        <p:txBody>
          <a:bodyPr>
            <a:noAutofit/>
          </a:bodyPr>
          <a:lstStyle/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Olvasd el az alábbi állításokat! Mi igaz Rád ezekből? Írd föl a füzetedbe a csoport nevét és az összes állítás számát, amelyiket igaznak találsz! </a:t>
            </a:r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09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741A6798-A99B-441A-8626-5287A5405737}"/>
              </a:ext>
            </a:extLst>
          </p:cNvPr>
          <p:cNvSpPr/>
          <p:nvPr/>
        </p:nvSpPr>
        <p:spPr>
          <a:xfrm>
            <a:off x="550100" y="1780784"/>
            <a:ext cx="699056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1. Szeretek az életről szóló témákról beszélgetni.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2. A hit fontos a számomra.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3. Szeretek műalkotásokat (szobrokat, festményeket) nézni, és arról gondolkodni, mit fejeznek ki.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4. Fontos számomra, hogy megtaláljam a helyem az életben.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5. Szeretek inspiráló (megindító, elgondolkodtató) helyekre utazni.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6. Szeretek olyan történeteket olvasni vagy hallgatni, amelyeknek üzenetük van az életről.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7. Könnyebben megtanulok dolgokat akkor, ha látom, hogyan alkalmazzák azokat a valóságban.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8. Olyan dolgokról szeretek tanulni, amelyek a mindennapi élethez kapcsolhatók.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9. Gyakran gondolkodom arról, hogy mi az élet célja, mi a feladatom, vagy milyen Isten.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10. Szeretném tudni, hogy mit hoz számomra a jövő.</a:t>
            </a: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7D822C17-7D7E-48EA-A6AA-6A0EBFCC1A75}"/>
              </a:ext>
            </a:extLst>
          </p:cNvPr>
          <p:cNvSpPr txBox="1">
            <a:spLocks/>
          </p:cNvSpPr>
          <p:nvPr/>
        </p:nvSpPr>
        <p:spPr>
          <a:xfrm>
            <a:off x="9099121" y="1290097"/>
            <a:ext cx="2211888" cy="653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I csoport</a:t>
            </a:r>
          </a:p>
        </p:txBody>
      </p:sp>
      <p:pic>
        <p:nvPicPr>
          <p:cNvPr id="6" name="Kép 5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9B513207-48D7-438B-AF69-D9F7FCB12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121" y="2051267"/>
            <a:ext cx="2049043" cy="3304909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904C308E-F66C-46BC-8A00-534202DE1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635" y="5463905"/>
            <a:ext cx="1376365" cy="1368000"/>
          </a:xfrm>
          <a:prstGeom prst="rect">
            <a:avLst/>
          </a:prstGeom>
        </p:spPr>
      </p:pic>
      <p:sp>
        <p:nvSpPr>
          <p:cNvPr id="10" name="Cím 1">
            <a:extLst>
              <a:ext uri="{FF2B5EF4-FFF2-40B4-BE49-F238E27FC236}">
                <a16:creationId xmlns:a16="http://schemas.microsoft.com/office/drawing/2014/main" id="{EEF63C72-2B73-492D-B68B-49196B49C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413" y="308240"/>
            <a:ext cx="10515600" cy="1050317"/>
          </a:xfrm>
        </p:spPr>
        <p:txBody>
          <a:bodyPr>
            <a:noAutofit/>
          </a:bodyPr>
          <a:lstStyle/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Olvasd el az alábbi állításokat! Mi igaz Rád ezekből? Írd föl a füzetedbe a csoport nevét és az összes állítás számát, amelyiket igaznak találsz! </a:t>
            </a:r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87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33386E3B-D2A6-48C4-8274-02A653FA4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u="sng" dirty="0"/>
              <a:t>A csoport 					Verbális-nyelvi</a:t>
            </a:r>
          </a:p>
          <a:p>
            <a:pPr marL="0" indent="0">
              <a:buNone/>
            </a:pPr>
            <a:r>
              <a:rPr lang="hu-HU" u="sng" dirty="0"/>
              <a:t>B csoport 					Logikai-matematikai</a:t>
            </a:r>
          </a:p>
          <a:p>
            <a:pPr marL="0" indent="0">
              <a:buNone/>
            </a:pPr>
            <a:r>
              <a:rPr lang="hu-HU" u="sng" dirty="0"/>
              <a:t>C csoport 					Zenei</a:t>
            </a:r>
          </a:p>
          <a:p>
            <a:pPr marL="0" indent="0">
              <a:buNone/>
            </a:pPr>
            <a:r>
              <a:rPr lang="hu-HU" u="sng" dirty="0"/>
              <a:t>D csoport 					Testi-mozgásos</a:t>
            </a:r>
          </a:p>
          <a:p>
            <a:pPr marL="0" indent="0">
              <a:buNone/>
            </a:pPr>
            <a:r>
              <a:rPr lang="hu-HU" u="sng" dirty="0"/>
              <a:t>E csoport 					Vizuális-térbeli</a:t>
            </a:r>
          </a:p>
          <a:p>
            <a:pPr marL="0" indent="0">
              <a:buNone/>
            </a:pPr>
            <a:r>
              <a:rPr lang="hu-HU" u="sng" dirty="0"/>
              <a:t>F csoport 					Kapcsolati</a:t>
            </a:r>
          </a:p>
          <a:p>
            <a:pPr marL="0" indent="0">
              <a:buNone/>
            </a:pPr>
            <a:r>
              <a:rPr lang="hu-HU" u="sng" dirty="0"/>
              <a:t>G csoport 					Önismereti</a:t>
            </a:r>
          </a:p>
          <a:p>
            <a:pPr marL="0" indent="0">
              <a:buNone/>
            </a:pPr>
            <a:r>
              <a:rPr lang="hu-HU" u="sng" dirty="0"/>
              <a:t>H csoport 					Természeti</a:t>
            </a:r>
          </a:p>
          <a:p>
            <a:pPr marL="0" indent="0">
              <a:buNone/>
            </a:pPr>
            <a:r>
              <a:rPr lang="hu-HU" u="sng" dirty="0"/>
              <a:t>I csoport 					Egzisztenciális</a:t>
            </a: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358F2F4E-9178-4354-AA27-B61C9638CFB2}"/>
              </a:ext>
            </a:extLst>
          </p:cNvPr>
          <p:cNvSpPr txBox="1">
            <a:spLocks/>
          </p:cNvSpPr>
          <p:nvPr/>
        </p:nvSpPr>
        <p:spPr>
          <a:xfrm>
            <a:off x="3037576" y="1551750"/>
            <a:ext cx="3058424" cy="653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Mennyi állítás volt igaz rád?</a:t>
            </a: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F510131F-A73C-4705-B8E5-C0F96FD07297}"/>
              </a:ext>
            </a:extLst>
          </p:cNvPr>
          <p:cNvSpPr txBox="1">
            <a:spLocks/>
          </p:cNvSpPr>
          <p:nvPr/>
        </p:nvSpPr>
        <p:spPr>
          <a:xfrm>
            <a:off x="737992" y="1432405"/>
            <a:ext cx="2211888" cy="653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Csoport</a:t>
            </a:r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id="{B75CE722-F2F8-4709-8C98-4643BDB246CB}"/>
              </a:ext>
            </a:extLst>
          </p:cNvPr>
          <p:cNvSpPr txBox="1">
            <a:spLocks/>
          </p:cNvSpPr>
          <p:nvPr/>
        </p:nvSpPr>
        <p:spPr>
          <a:xfrm>
            <a:off x="6202176" y="1432405"/>
            <a:ext cx="3058424" cy="653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Intelligenciatípusok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457272E-9570-4905-AE16-C84905B58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5635" y="5463905"/>
            <a:ext cx="1376365" cy="1368000"/>
          </a:xfrm>
          <a:prstGeom prst="rect">
            <a:avLst/>
          </a:prstGeom>
        </p:spPr>
      </p:pic>
      <p:sp>
        <p:nvSpPr>
          <p:cNvPr id="11" name="Cím 1">
            <a:extLst>
              <a:ext uri="{FF2B5EF4-FFF2-40B4-BE49-F238E27FC236}">
                <a16:creationId xmlns:a16="http://schemas.microsoft.com/office/drawing/2014/main" id="{FE9494F4-F49F-4FD1-A318-E8CC2E5A87C4}"/>
              </a:ext>
            </a:extLst>
          </p:cNvPr>
          <p:cNvSpPr txBox="1">
            <a:spLocks/>
          </p:cNvSpPr>
          <p:nvPr/>
        </p:nvSpPr>
        <p:spPr>
          <a:xfrm>
            <a:off x="944376" y="295373"/>
            <a:ext cx="10515600" cy="10503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Számold össze, hogy csoportonként mennyi állítást  volt igaz rád, és készítsd el a füzetedbe az alábbi táblázatot!</a:t>
            </a:r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4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zöveg helye 6">
            <a:extLst>
              <a:ext uri="{FF2B5EF4-FFF2-40B4-BE49-F238E27FC236}">
                <a16:creationId xmlns:a16="http://schemas.microsoft.com/office/drawing/2014/main" id="{077F35D6-9EB7-4B6A-A8C4-7C4FDD4D3E86}"/>
              </a:ext>
            </a:extLst>
          </p:cNvPr>
          <p:cNvSpPr txBox="1">
            <a:spLocks/>
          </p:cNvSpPr>
          <p:nvPr/>
        </p:nvSpPr>
        <p:spPr>
          <a:xfrm>
            <a:off x="6608383" y="355653"/>
            <a:ext cx="518318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Természeti intelligencia</a:t>
            </a:r>
          </a:p>
        </p:txBody>
      </p:sp>
      <p:sp>
        <p:nvSpPr>
          <p:cNvPr id="35" name="Tartalom helye 7">
            <a:extLst>
              <a:ext uri="{FF2B5EF4-FFF2-40B4-BE49-F238E27FC236}">
                <a16:creationId xmlns:a16="http://schemas.microsoft.com/office/drawing/2014/main" id="{D064231B-1AE3-439F-8DDC-330CB7C814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06615" y="1224414"/>
            <a:ext cx="5106988" cy="4949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Akinek ez az erőssége, szívesen van a természetben. Boldogabbnak érzi ott magát. A természeti eseményekből sok mindent meg is ért és felismer.</a:t>
            </a:r>
          </a:p>
          <a:p>
            <a:pPr marL="0" indent="0">
              <a:buNone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Foglalkozás lehetőségek:</a:t>
            </a:r>
          </a:p>
          <a:p>
            <a:pPr marL="0" indent="0"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földműves, geológus, földmérő, állatkertben munkatárs, állatorvos, természetfotós/festő, vegyész, biológus</a:t>
            </a:r>
          </a:p>
        </p:txBody>
      </p:sp>
      <p:pic>
        <p:nvPicPr>
          <p:cNvPr id="36" name="Kép 35">
            <a:extLst>
              <a:ext uri="{FF2B5EF4-FFF2-40B4-BE49-F238E27FC236}">
                <a16:creationId xmlns:a16="http://schemas.microsoft.com/office/drawing/2014/main" id="{C5B5B135-E61A-4739-9130-C66291CC5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432" y="3879792"/>
            <a:ext cx="2449090" cy="2524447"/>
          </a:xfrm>
          <a:prstGeom prst="rect">
            <a:avLst/>
          </a:prstGeom>
        </p:spPr>
      </p:pic>
      <p:sp>
        <p:nvSpPr>
          <p:cNvPr id="38" name="Szöveg helye 37">
            <a:extLst>
              <a:ext uri="{FF2B5EF4-FFF2-40B4-BE49-F238E27FC236}">
                <a16:creationId xmlns:a16="http://schemas.microsoft.com/office/drawing/2014/main" id="{5D592629-3B6E-4822-B4D7-337D2DC9B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812" y="149542"/>
            <a:ext cx="5157787" cy="703739"/>
          </a:xfrm>
        </p:spPr>
        <p:txBody>
          <a:bodyPr>
            <a:normAutofit lnSpcReduction="10000"/>
          </a:bodyPr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Végig jártad az akadályversenyt? Kitöltötted a tesztet?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979369A3-AE34-488B-8816-099C734A3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2919" y="5490000"/>
            <a:ext cx="1389081" cy="1368000"/>
          </a:xfrm>
          <a:prstGeom prst="rect">
            <a:avLst/>
          </a:prstGeom>
        </p:spPr>
      </p:pic>
      <p:sp>
        <p:nvSpPr>
          <p:cNvPr id="10" name="Szöveg helye 6">
            <a:extLst>
              <a:ext uri="{FF2B5EF4-FFF2-40B4-BE49-F238E27FC236}">
                <a16:creationId xmlns:a16="http://schemas.microsoft.com/office/drawing/2014/main" id="{9D13FCD9-94D3-4E71-92D0-1ABC58EF32BF}"/>
              </a:ext>
            </a:extLst>
          </p:cNvPr>
          <p:cNvSpPr txBox="1">
            <a:spLocks/>
          </p:cNvSpPr>
          <p:nvPr/>
        </p:nvSpPr>
        <p:spPr>
          <a:xfrm>
            <a:off x="378397" y="3699207"/>
            <a:ext cx="6228000" cy="2937661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2200" b="0" dirty="0">
                <a:latin typeface="Arial" panose="020B0604020202020204" pitchFamily="34" charset="0"/>
                <a:cs typeface="Arial" panose="020B0604020202020204" pitchFamily="34" charset="0"/>
              </a:rPr>
              <a:t>A következőkben részletesen is megismerkedhetsz ezekkel az intelligenciatípusokkal. Figyeld a füzetedben lévő táblázatot! Melyik leírás igaz rád a leginkább?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hu-HU" sz="2200" b="0" dirty="0">
                <a:latin typeface="Arial" panose="020B0604020202020204" pitchFamily="34" charset="0"/>
                <a:cs typeface="Arial" panose="020B0604020202020204" pitchFamily="34" charset="0"/>
              </a:rPr>
              <a:t>A leírásokban találsz tippeket, hogy milyen foglalkozások tartoznak az egyes erősségekhez! Érdemes ezeken elgondolkoznod a jövőddel kapcsolatban!</a:t>
            </a:r>
          </a:p>
        </p:txBody>
      </p:sp>
      <p:sp>
        <p:nvSpPr>
          <p:cNvPr id="11" name="Tartalom helye 3">
            <a:extLst>
              <a:ext uri="{FF2B5EF4-FFF2-40B4-BE49-F238E27FC236}">
                <a16:creationId xmlns:a16="http://schemas.microsoft.com/office/drawing/2014/main" id="{0BCE1F13-0B81-4CBA-A095-91F496FB1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8397" y="890859"/>
            <a:ext cx="6228399" cy="2808348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különböző intelligenciatípusok azt bizonyítják, hogy Isten sokfélének és színesnek teremtette az embert. Ő nem akar egymáshoz hasonlítgatni bennünket, hanem önmagunkban lát értékesnek. Nagyon fontos, hogy az egyéni képességeinkhez mérten találjuk meg a feladatunkat. Hogy ne a barátaink, osztálytársaink talentumait irigyeljük, hanem a saját képességeinket kamatoztassuk. </a:t>
            </a:r>
          </a:p>
        </p:txBody>
      </p:sp>
    </p:spTree>
    <p:extLst>
      <p:ext uri="{BB962C8B-B14F-4D97-AF65-F5344CB8AC3E}">
        <p14:creationId xmlns:p14="http://schemas.microsoft.com/office/powerpoint/2010/main" val="255575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uiExpand="1" build="p"/>
      <p:bldP spid="10" grpId="0" animBg="1"/>
      <p:bldP spid="11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>
            <a:extLst>
              <a:ext uri="{FF2B5EF4-FFF2-40B4-BE49-F238E27FC236}">
                <a16:creationId xmlns:a16="http://schemas.microsoft.com/office/drawing/2014/main" id="{85910050-774C-4275-910E-0618508A5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256381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Testi-mozgásos intelligencia</a:t>
            </a:r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D484BD24-2536-4E21-BD7A-5A6BC9681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8169" y="256381"/>
            <a:ext cx="5248405" cy="823912"/>
          </a:xfrm>
        </p:spPr>
        <p:txBody>
          <a:bodyPr>
            <a:normAutofit/>
          </a:bodyPr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Matematikai-logikai intelligencia</a:t>
            </a:r>
          </a:p>
        </p:txBody>
      </p:sp>
      <p:sp>
        <p:nvSpPr>
          <p:cNvPr id="8" name="Tartalom helye 7">
            <a:extLst>
              <a:ext uri="{FF2B5EF4-FFF2-40B4-BE49-F238E27FC236}">
                <a16:creationId xmlns:a16="http://schemas.microsoft.com/office/drawing/2014/main" id="{BC9B5024-D7DB-4AD7-896B-9E8EC53B80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5224" y="1240077"/>
            <a:ext cx="5106988" cy="4949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Abból ért a legjobban az ilyen ember, ha ő maga rendszerez. Esetleg összeszedve, sorba rendezve lát információkat. Jó logikájú emberek tartoznak ide. Általában jó matekosok.</a:t>
            </a:r>
          </a:p>
          <a:p>
            <a:pPr marL="0" indent="0">
              <a:buNone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Foglalkozás lehetőségek:</a:t>
            </a:r>
          </a:p>
          <a:p>
            <a:pPr marL="0" indent="0"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programozó, matematikus (tanár), mérnök, ügyvéd, könyvelő gyógyszerész, titkárnő,  adminisztrátor</a:t>
            </a:r>
          </a:p>
        </p:txBody>
      </p:sp>
      <p:sp>
        <p:nvSpPr>
          <p:cNvPr id="10" name="Tartalom helye 9">
            <a:extLst>
              <a:ext uri="{FF2B5EF4-FFF2-40B4-BE49-F238E27FC236}">
                <a16:creationId xmlns:a16="http://schemas.microsoft.com/office/drawing/2014/main" id="{E6095FB8-50EE-4C84-A858-78D234521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240077"/>
            <a:ext cx="5157787" cy="4949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Olyan személyeknek az erőssége, akik szívesen mozognak. Akkor értik meg a legjobban a dolgokat, ha megérinthetik és megvizsgálhatják azokat. Szívesen vesznek részt akár színjátszócsoportban vagy fellépéseken.</a:t>
            </a:r>
          </a:p>
          <a:p>
            <a:pPr marL="0" indent="0">
              <a:buNone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Foglalkozás lehetőségek:</a:t>
            </a:r>
          </a:p>
          <a:p>
            <a:pPr marL="0" indent="0"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szerelő, előadóművész, edző, színész, kézműves foglakozású, táncos</a:t>
            </a:r>
          </a:p>
        </p:txBody>
      </p:sp>
      <p:pic>
        <p:nvPicPr>
          <p:cNvPr id="6" name="Tartalom helye 11" descr="A képen szöveg látható&#10;&#10;Automatikusan generált leírás">
            <a:extLst>
              <a:ext uri="{FF2B5EF4-FFF2-40B4-BE49-F238E27FC236}">
                <a16:creationId xmlns:a16="http://schemas.microsoft.com/office/drawing/2014/main" id="{381DB41D-DE86-4141-8FE5-1177952AF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218" y="4041938"/>
            <a:ext cx="2134840" cy="2580074"/>
          </a:xfrm>
          <a:prstGeom prst="rect">
            <a:avLst/>
          </a:prstGeom>
        </p:spPr>
      </p:pic>
      <p:pic>
        <p:nvPicPr>
          <p:cNvPr id="9" name="Kép 8" descr="A képen rajztábla látható&#10;&#10;Automatikusan generált leírás">
            <a:extLst>
              <a:ext uri="{FF2B5EF4-FFF2-40B4-BE49-F238E27FC236}">
                <a16:creationId xmlns:a16="http://schemas.microsoft.com/office/drawing/2014/main" id="{9D7E2E64-AF4B-4497-8F0C-D5A805977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387" y="4021545"/>
            <a:ext cx="1791222" cy="2564275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C5A88505-636F-4887-A7D7-3E29823E0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2919" y="5490000"/>
            <a:ext cx="138908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>
            <a:extLst>
              <a:ext uri="{FF2B5EF4-FFF2-40B4-BE49-F238E27FC236}">
                <a16:creationId xmlns:a16="http://schemas.microsoft.com/office/drawing/2014/main" id="{85910050-774C-4275-910E-0618508A5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256381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Vizuális intelligencia</a:t>
            </a:r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D484BD24-2536-4E21-BD7A-5A6BC9681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256381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Nyelvi intelligencia</a:t>
            </a:r>
          </a:p>
        </p:txBody>
      </p:sp>
      <p:sp>
        <p:nvSpPr>
          <p:cNvPr id="8" name="Tartalom helye 7">
            <a:extLst>
              <a:ext uri="{FF2B5EF4-FFF2-40B4-BE49-F238E27FC236}">
                <a16:creationId xmlns:a16="http://schemas.microsoft.com/office/drawing/2014/main" id="{BC9B5024-D7DB-4AD7-896B-9E8EC53B80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240077"/>
            <a:ext cx="5106988" cy="4949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Az ilyen erősségű ember jól bánik a szavakkal, szívesen, könnyen és szépen beszél. Jól ki tudja fejezni azt, amire gondol.</a:t>
            </a:r>
          </a:p>
          <a:p>
            <a:pPr marL="0" indent="0">
              <a:buNone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Foglalkozás lehetőségek:</a:t>
            </a:r>
          </a:p>
          <a:p>
            <a:pPr marL="0" indent="0"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tanár, író, előadóművész, fordító, politikus, ügyvéd, eladó</a:t>
            </a:r>
          </a:p>
        </p:txBody>
      </p:sp>
      <p:sp>
        <p:nvSpPr>
          <p:cNvPr id="10" name="Tartalom helye 9">
            <a:extLst>
              <a:ext uri="{FF2B5EF4-FFF2-40B4-BE49-F238E27FC236}">
                <a16:creationId xmlns:a16="http://schemas.microsoft.com/office/drawing/2014/main" id="{E6095FB8-50EE-4C84-A858-78D234521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2001" y="1240077"/>
            <a:ext cx="5157787" cy="4949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Azok, akiknek ez az erősségük, szeretik a képeket. Gyakran jól rajzolnak, festenek. Könnyen elképzelnek dolgokat, amelyeket aztán meg is valósítanak.</a:t>
            </a:r>
          </a:p>
          <a:p>
            <a:pPr marL="0" indent="0">
              <a:buNone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Foglalkozás lehetőségek:</a:t>
            </a:r>
          </a:p>
          <a:p>
            <a:pPr marL="0" indent="0"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fényképész, festő, grafikus, tervező,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designer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szobrász, kőműves, asztalos, szobafestő-mázoló</a:t>
            </a:r>
          </a:p>
        </p:txBody>
      </p:sp>
      <p:pic>
        <p:nvPicPr>
          <p:cNvPr id="6" name="Kép 5" descr="A képen szöveg, vektorgrafika látható&#10;&#10;Automatikusan generált leírás">
            <a:extLst>
              <a:ext uri="{FF2B5EF4-FFF2-40B4-BE49-F238E27FC236}">
                <a16:creationId xmlns:a16="http://schemas.microsoft.com/office/drawing/2014/main" id="{C1B0418C-5C6E-4DFC-B979-BFBB74C4A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206" y="3858430"/>
            <a:ext cx="2588643" cy="2743189"/>
          </a:xfrm>
          <a:prstGeom prst="rect">
            <a:avLst/>
          </a:prstGeom>
        </p:spPr>
      </p:pic>
      <p:pic>
        <p:nvPicPr>
          <p:cNvPr id="9" name="Kép 8" descr="A képen szöveg látható&#10;&#10;Automatikusan generált leírás">
            <a:extLst>
              <a:ext uri="{FF2B5EF4-FFF2-40B4-BE49-F238E27FC236}">
                <a16:creationId xmlns:a16="http://schemas.microsoft.com/office/drawing/2014/main" id="{5E2427B5-1E56-4D1C-9885-4D2812BBA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717" y="3814589"/>
            <a:ext cx="2729366" cy="2915762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EF04C182-9B07-4532-B90F-3732BB8EFA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2919" y="5490000"/>
            <a:ext cx="138908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0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1640113" y="266957"/>
            <a:ext cx="4804230" cy="569386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476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Hittanos Barátom!</a:t>
            </a:r>
          </a:p>
          <a:p>
            <a:pPr algn="ctr"/>
            <a:endParaRPr lang="hu-H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hittanórán szükséged lesz a következőkre: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kapcsolat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Laptop, okostelefon vagy tablet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Hangszóró vagy fülhallgató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Színesceruzák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Füzet</a:t>
            </a:r>
          </a:p>
          <a:p>
            <a:pPr algn="ctr"/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Lelkes és nyitott hozzáállásod. </a:t>
            </a:r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hu-H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6841195" y="2540000"/>
            <a:ext cx="5302293" cy="412640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Kérlek, hogy olvasd el a diákon szereplő információkat és kövesd az utasításokat!</a:t>
            </a:r>
          </a:p>
          <a:p>
            <a:pPr algn="ctr"/>
            <a:endParaRPr lang="hu-HU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Állítsd be a diavetítést és indítsd el a PPT-t! </a:t>
            </a:r>
          </a:p>
        </p:txBody>
      </p:sp>
    </p:spTree>
    <p:extLst>
      <p:ext uri="{BB962C8B-B14F-4D97-AF65-F5344CB8AC3E}">
        <p14:creationId xmlns:p14="http://schemas.microsoft.com/office/powerpoint/2010/main" val="401907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>
            <a:extLst>
              <a:ext uri="{FF2B5EF4-FFF2-40B4-BE49-F238E27FC236}">
                <a16:creationId xmlns:a16="http://schemas.microsoft.com/office/drawing/2014/main" id="{85910050-774C-4275-910E-0618508A5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256381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Zenei intelligencia</a:t>
            </a:r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D484BD24-2536-4E21-BD7A-5A6BC9681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256381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Önismereti intelligencia</a:t>
            </a:r>
          </a:p>
        </p:txBody>
      </p:sp>
      <p:sp>
        <p:nvSpPr>
          <p:cNvPr id="8" name="Tartalom helye 7">
            <a:extLst>
              <a:ext uri="{FF2B5EF4-FFF2-40B4-BE49-F238E27FC236}">
                <a16:creationId xmlns:a16="http://schemas.microsoft.com/office/drawing/2014/main" id="{BC9B5024-D7DB-4AD7-896B-9E8EC53B80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240077"/>
            <a:ext cx="5106988" cy="4949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Akinek ez az erőssége, szívesen</a:t>
            </a:r>
          </a:p>
          <a:p>
            <a:pPr marL="0" indent="0"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van egyedül, és gondolkodik a saját életéről. Akkor tud legjobban haladni, ha saját maga osztja be az idejét. Szívesen dolgozik önállóan.</a:t>
            </a:r>
          </a:p>
          <a:p>
            <a:pPr marL="0" indent="0">
              <a:buNone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Foglalkozás lehetőségek:</a:t>
            </a:r>
          </a:p>
          <a:p>
            <a:pPr marL="0" indent="0"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tanácsadó, pszichológus, lelki vezető, lelkész, író</a:t>
            </a:r>
          </a:p>
        </p:txBody>
      </p:sp>
      <p:sp>
        <p:nvSpPr>
          <p:cNvPr id="10" name="Tartalom helye 9">
            <a:extLst>
              <a:ext uri="{FF2B5EF4-FFF2-40B4-BE49-F238E27FC236}">
                <a16:creationId xmlns:a16="http://schemas.microsoft.com/office/drawing/2014/main" id="{E6095FB8-50EE-4C84-A858-78D234521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240077"/>
            <a:ext cx="5157787" cy="4949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Akiknek ez az erősségük, szeretik a zenét. Akár írnak is darabokat. Szívesen énekelnek, táncolnak, zenélnek. Jók ezeken a területeken. A zene nagy hatással van rájuk.</a:t>
            </a:r>
          </a:p>
          <a:p>
            <a:pPr marL="0" indent="0">
              <a:buNone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Foglalkozás lehetőségek:</a:t>
            </a:r>
          </a:p>
          <a:p>
            <a:pPr marL="0" indent="0"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táncos, zenész, énekes, zenei területen munkatárs, hangmérnök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3593122-820D-43C5-A10E-7C35372E3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304" y="3911712"/>
            <a:ext cx="2249738" cy="2589699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4649CAAE-6C54-4947-BC11-E62339C36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548" y="3844071"/>
            <a:ext cx="2766452" cy="2256507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64BE0B83-FF2C-4965-BF70-E7C571F9D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2919" y="5490000"/>
            <a:ext cx="138908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4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>
            <a:extLst>
              <a:ext uri="{FF2B5EF4-FFF2-40B4-BE49-F238E27FC236}">
                <a16:creationId xmlns:a16="http://schemas.microsoft.com/office/drawing/2014/main" id="{85910050-774C-4275-910E-0618508A5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256381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Kapcsolati intelligencia</a:t>
            </a:r>
          </a:p>
        </p:txBody>
      </p:sp>
      <p:sp>
        <p:nvSpPr>
          <p:cNvPr id="10" name="Tartalom helye 9">
            <a:extLst>
              <a:ext uri="{FF2B5EF4-FFF2-40B4-BE49-F238E27FC236}">
                <a16:creationId xmlns:a16="http://schemas.microsoft.com/office/drawing/2014/main" id="{E6095FB8-50EE-4C84-A858-78D234521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240077"/>
            <a:ext cx="5157787" cy="4949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Akinek ez az erőssége, jól és ügyesen bánik az emberekkel. Szívesen van társaságban, jól tud kapcsolatot kiépíteni. Szívesen dolgozik csapatban, gyakran ő a vezető.</a:t>
            </a:r>
          </a:p>
          <a:p>
            <a:pPr marL="0" indent="0">
              <a:buNone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Foglalkozás lehetőségek:</a:t>
            </a:r>
          </a:p>
          <a:p>
            <a:pPr marL="0" indent="0"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színész, ügyfélszolgálatos, recepciós, ápolónő, orvos, pszichológus, tanár, lelkész szociális munkás</a:t>
            </a:r>
          </a:p>
        </p:txBody>
      </p:sp>
      <p:pic>
        <p:nvPicPr>
          <p:cNvPr id="11" name="Kép 10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B772EA23-E337-4129-8033-0FBF38FDB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224" y="4139482"/>
            <a:ext cx="1810677" cy="2462137"/>
          </a:xfrm>
          <a:prstGeom prst="rect">
            <a:avLst/>
          </a:prstGeom>
        </p:spPr>
      </p:pic>
      <p:sp>
        <p:nvSpPr>
          <p:cNvPr id="13" name="Szöveg helye 4">
            <a:extLst>
              <a:ext uri="{FF2B5EF4-FFF2-40B4-BE49-F238E27FC236}">
                <a16:creationId xmlns:a16="http://schemas.microsoft.com/office/drawing/2014/main" id="{74DD79F2-9F5E-49F3-852C-E257D00ED11D}"/>
              </a:ext>
            </a:extLst>
          </p:cNvPr>
          <p:cNvSpPr txBox="1">
            <a:spLocks/>
          </p:cNvSpPr>
          <p:nvPr/>
        </p:nvSpPr>
        <p:spPr>
          <a:xfrm>
            <a:off x="6310725" y="256381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Egzisztenciális intelligencia</a:t>
            </a:r>
          </a:p>
        </p:txBody>
      </p:sp>
      <p:sp>
        <p:nvSpPr>
          <p:cNvPr id="14" name="Tartalom helye 9">
            <a:extLst>
              <a:ext uri="{FF2B5EF4-FFF2-40B4-BE49-F238E27FC236}">
                <a16:creationId xmlns:a16="http://schemas.microsoft.com/office/drawing/2014/main" id="{80CC7D42-51B6-4362-8EB7-762CA5766797}"/>
              </a:ext>
            </a:extLst>
          </p:cNvPr>
          <p:cNvSpPr txBox="1">
            <a:spLocks/>
          </p:cNvSpPr>
          <p:nvPr/>
        </p:nvSpPr>
        <p:spPr>
          <a:xfrm>
            <a:off x="6194427" y="1240077"/>
            <a:ext cx="5157787" cy="4949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Akinek ez az erőssége, sokat elmélkedik. A világ dolgai, társadalmi ügyek és egyéb témák érdeklik. Ezekre megoldásokat keres.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Foglalkozás lehetőségek: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lelkész, filozófus, orvos, ügyvéd</a:t>
            </a:r>
          </a:p>
        </p:txBody>
      </p:sp>
      <p:pic>
        <p:nvPicPr>
          <p:cNvPr id="15" name="Kép 14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EB924118-89C6-4A7C-A4F0-F901B1511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332" y="4084596"/>
            <a:ext cx="1560554" cy="2517023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B700A62E-C469-4E39-9694-DB8282C62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2919" y="5490000"/>
            <a:ext cx="138908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8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>
            <a:extLst>
              <a:ext uri="{FF2B5EF4-FFF2-40B4-BE49-F238E27FC236}">
                <a16:creationId xmlns:a16="http://schemas.microsoft.com/office/drawing/2014/main" id="{BC7C3C41-804B-4755-82DB-94AD608F6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0856" y="4750856"/>
            <a:ext cx="4352924" cy="1421344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Imádkozz azért, hogy felismerd, miben vagy tehetséges, és tudd talentumaidat kamatoztatni!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36F4E562-4658-4A48-BE0E-3CEA3AF5EA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03800" y="165100"/>
            <a:ext cx="6756400" cy="2726266"/>
          </a:xfr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2400" b="1" dirty="0">
                <a:solidFill>
                  <a:schemeClr val="bg1"/>
                </a:solidFill>
              </a:rPr>
              <a:t>Házi feladat</a:t>
            </a:r>
          </a:p>
          <a:p>
            <a:pPr marL="0" indent="0" algn="ctr">
              <a:buNone/>
            </a:pPr>
            <a:r>
              <a:rPr lang="hu-HU" sz="2400" dirty="0">
                <a:solidFill>
                  <a:schemeClr val="bg1"/>
                </a:solidFill>
              </a:rPr>
              <a:t>Jegyezz le a füzetedbe három olyan foglalkozást, amelyet az intelligenciatípusok alapján szívesen végeznél!</a:t>
            </a:r>
          </a:p>
          <a:p>
            <a:pPr marL="0" indent="0" algn="ctr">
              <a:buNone/>
            </a:pPr>
            <a:r>
              <a:rPr lang="hu-HU" sz="2400" dirty="0">
                <a:solidFill>
                  <a:schemeClr val="bg1"/>
                </a:solidFill>
              </a:rPr>
              <a:t>Gyűjts össze olyan középiskolákat, amelyek segíthetnének számodra képességeid kibontakozásában!</a:t>
            </a:r>
          </a:p>
        </p:txBody>
      </p:sp>
      <p:pic>
        <p:nvPicPr>
          <p:cNvPr id="10" name="Kép 9" descr="A képen öltöny látható&#10;&#10;Automatikusan generált leírás">
            <a:extLst>
              <a:ext uri="{FF2B5EF4-FFF2-40B4-BE49-F238E27FC236}">
                <a16:creationId xmlns:a16="http://schemas.microsoft.com/office/drawing/2014/main" id="{F4DE5A77-7538-45E4-B83B-4E5A2D6170F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765" y="3094566"/>
            <a:ext cx="5129212" cy="3419475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2F3960C7-D4CC-4A4F-A229-CF70C05FA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4019" y="5490000"/>
            <a:ext cx="1364645" cy="1368000"/>
          </a:xfrm>
          <a:prstGeom prst="rect">
            <a:avLst/>
          </a:prstGeom>
        </p:spPr>
      </p:pic>
      <p:sp>
        <p:nvSpPr>
          <p:cNvPr id="7" name="Szöveg helye 6">
            <a:extLst>
              <a:ext uri="{FF2B5EF4-FFF2-40B4-BE49-F238E27FC236}">
                <a16:creationId xmlns:a16="http://schemas.microsoft.com/office/drawing/2014/main" id="{592D0401-A902-4D4F-944B-21D672FB8BB2}"/>
              </a:ext>
            </a:extLst>
          </p:cNvPr>
          <p:cNvSpPr txBox="1">
            <a:spLocks/>
          </p:cNvSpPr>
          <p:nvPr/>
        </p:nvSpPr>
        <p:spPr>
          <a:xfrm>
            <a:off x="430856" y="863600"/>
            <a:ext cx="4352924" cy="353695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Az általad is kitöltött teszt a kilenc intelligenciatípusra épül. Ezek az intelligenciák azt jelentik, hogy vannak olyan területek az életünkben, amelyekben jók vagyunk. Talán nem kimagaslóan tehetségesek, de abban jobbak és ügyesebbek, mint a többiben. Általában egy ember 2-3 intelligenciaterületen erősebb. Így ezeket a tevékenységeket csinálja szívesebben. </a:t>
            </a:r>
          </a:p>
        </p:txBody>
      </p:sp>
    </p:spTree>
    <p:extLst>
      <p:ext uri="{BB962C8B-B14F-4D97-AF65-F5344CB8AC3E}">
        <p14:creationId xmlns:p14="http://schemas.microsoft.com/office/powerpoint/2010/main" val="309758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6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C925E451-7AEE-43D6-B7F6-08E819FA4C27}"/>
              </a:ext>
            </a:extLst>
          </p:cNvPr>
          <p:cNvSpPr/>
          <p:nvPr/>
        </p:nvSpPr>
        <p:spPr>
          <a:xfrm>
            <a:off x="6095998" y="2410046"/>
            <a:ext cx="5901317" cy="240065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u-H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„Amilyen lelki ajándékot kaptatok, úgy szolgáljatok azzal egymásnak, mint Isten sokféle kegyelmének jó </a:t>
            </a:r>
            <a:r>
              <a:rPr lang="hu-H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sáfárai</a:t>
            </a:r>
            <a:r>
              <a:rPr lang="hu-H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</a:p>
          <a:p>
            <a:pPr algn="ctr"/>
            <a:r>
              <a:rPr lang="hu-H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hu-H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hu-H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4,10</a:t>
            </a:r>
            <a:endParaRPr lang="hu-HU" sz="30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A9AD928-9035-483D-AC29-29DF282088E1}"/>
              </a:ext>
            </a:extLst>
          </p:cNvPr>
          <p:cNvSpPr txBox="1"/>
          <p:nvPr/>
        </p:nvSpPr>
        <p:spPr>
          <a:xfrm>
            <a:off x="3441727" y="628891"/>
            <a:ext cx="4689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>
                <a:latin typeface="Arial" panose="020B0604020202020204" pitchFamily="34" charset="0"/>
                <a:cs typeface="Arial" panose="020B0604020202020204" pitchFamily="34" charset="0"/>
              </a:rPr>
              <a:t>Aranymondás</a:t>
            </a:r>
          </a:p>
        </p:txBody>
      </p:sp>
      <p:pic>
        <p:nvPicPr>
          <p:cNvPr id="6" name="Kép 5" descr="A képen napnyugta, kültéri, természet, nap látható&#10;&#10;Automatikusan generált leírás">
            <a:extLst>
              <a:ext uri="{FF2B5EF4-FFF2-40B4-BE49-F238E27FC236}">
                <a16:creationId xmlns:a16="http://schemas.microsoft.com/office/drawing/2014/main" id="{36839E21-E08D-4511-84EB-30E0CD34B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83" y="2086881"/>
            <a:ext cx="5699168" cy="3046988"/>
          </a:xfrm>
          <a:prstGeom prst="rect">
            <a:avLst/>
          </a:prstGeom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9B79DAB1-C3C6-4D2A-90B5-271E7DF5D342}"/>
              </a:ext>
            </a:extLst>
          </p:cNvPr>
          <p:cNvSpPr/>
          <p:nvPr/>
        </p:nvSpPr>
        <p:spPr>
          <a:xfrm>
            <a:off x="3145340" y="5237642"/>
            <a:ext cx="5901317" cy="147732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u-HU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Szómagyaráz</a:t>
            </a:r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</a:p>
          <a:p>
            <a:pPr algn="ctr"/>
            <a:r>
              <a:rPr lang="hu-HU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Sáfár: egy vag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 vagy ház megbízott gondnoka, őrzője. Manapság inkább átvitt értelemben használjuk. pl. A Szépművészeti Múzeum jó </a:t>
            </a:r>
            <a:r>
              <a:rPr lang="hu-H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sáfára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rábízott festményeknek.</a:t>
            </a:r>
            <a:endParaRPr lang="hu-HU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45A55805-A0E0-41CA-AEE2-4CF0008EF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4961" y="5490000"/>
            <a:ext cx="1417039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1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ED39ACB7-CA09-410A-AD94-8BAEBBBEA5B8}"/>
              </a:ext>
            </a:extLst>
          </p:cNvPr>
          <p:cNvSpPr txBox="1"/>
          <p:nvPr/>
        </p:nvSpPr>
        <p:spPr>
          <a:xfrm>
            <a:off x="3490964" y="429425"/>
            <a:ext cx="4689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>
                <a:latin typeface="Arial" panose="020B0604020202020204" pitchFamily="34" charset="0"/>
                <a:cs typeface="Arial" panose="020B0604020202020204" pitchFamily="34" charset="0"/>
              </a:rPr>
              <a:t>Énekeljünk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6BC6F420-E8E9-4297-AF5A-07C977EE7F2B}"/>
              </a:ext>
            </a:extLst>
          </p:cNvPr>
          <p:cNvSpPr txBox="1"/>
          <p:nvPr/>
        </p:nvSpPr>
        <p:spPr>
          <a:xfrm>
            <a:off x="4351287" y="5905355"/>
            <a:ext cx="2744205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Kattints ide!</a:t>
            </a:r>
            <a:endParaRPr lang="hu-H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218F410C-D5C4-48F6-A3BB-DB5D8ECBF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6234" y="5791520"/>
            <a:ext cx="1075765" cy="106648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305BE436-C7AA-4A67-A202-F755F50507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00" t="4413" r="4797" b="8419"/>
          <a:stretch/>
        </p:blipFill>
        <p:spPr>
          <a:xfrm>
            <a:off x="5430204" y="1679694"/>
            <a:ext cx="6517956" cy="3498612"/>
          </a:xfrm>
          <a:prstGeom prst="rect">
            <a:avLst/>
          </a:prstGeom>
        </p:spPr>
      </p:pic>
      <p:pic>
        <p:nvPicPr>
          <p:cNvPr id="9" name="Kép 8" descr="A képen szöveg, kültéri, tűz, természet látható&#10;&#10;Automatikusan generált leírás">
            <a:extLst>
              <a:ext uri="{FF2B5EF4-FFF2-40B4-BE49-F238E27FC236}">
                <a16:creationId xmlns:a16="http://schemas.microsoft.com/office/drawing/2014/main" id="{970AAE75-E267-47C5-970C-322F1C88F10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2064774"/>
            <a:ext cx="4903712" cy="277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680752"/>
            <a:ext cx="1524000" cy="1177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zövegdoboz 4"/>
          <p:cNvSpPr txBox="1">
            <a:spLocks noChangeArrowheads="1"/>
          </p:cNvSpPr>
          <p:nvPr/>
        </p:nvSpPr>
        <p:spPr bwMode="auto">
          <a:xfrm>
            <a:off x="1627414" y="-315387"/>
            <a:ext cx="36068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hu-HU" altLang="hu-HU" sz="36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hu-HU" altLang="hu-HU" sz="3200" b="1" dirty="0">
                <a:solidFill>
                  <a:srgbClr val="000000"/>
                </a:solidFill>
                <a:cs typeface="Arial" panose="020B0604020202020204" pitchFamily="34" charset="0"/>
              </a:rPr>
              <a:t>Imádkozzunk!</a:t>
            </a:r>
          </a:p>
        </p:txBody>
      </p:sp>
      <p:sp>
        <p:nvSpPr>
          <p:cNvPr id="5" name="Tekercs vízszintesen 4"/>
          <p:cNvSpPr/>
          <p:nvPr/>
        </p:nvSpPr>
        <p:spPr>
          <a:xfrm>
            <a:off x="1475014" y="353639"/>
            <a:ext cx="9671958" cy="5270278"/>
          </a:xfrm>
          <a:prstGeom prst="horizontalScroll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 Atyánk, aki a mennyekben vagy.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Szenteltessék meg a te neved, jöjjön el a te országod,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legyen meg a te akaratod, amint a mennyben úgy a földön is.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Mindennapi kenyerünket add meg nekünk ma,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bocsásd meg vétkeinket, minképpen mi is megbocsátunk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ellenünk vétkezőknek.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ne vigy minket kísértésbe, de szabadíts meg a gonosztól,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Mert Tiéd az ország, a hatalom, és a dicsőség</a:t>
            </a:r>
            <a:r>
              <a:rPr lang="hu-HU" sz="2200" b="1" dirty="0">
                <a:solidFill>
                  <a:schemeClr val="bg1"/>
                </a:solidFill>
                <a:latin typeface="Arial" panose="020B0604020202020204"/>
              </a:rPr>
              <a:t> </a:t>
            </a: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mindörökké.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				Ámen. </a:t>
            </a:r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id="{7A7BBFAF-B329-4D1D-9C32-E7D40B8E25D2}"/>
              </a:ext>
            </a:extLst>
          </p:cNvPr>
          <p:cNvSpPr/>
          <p:nvPr/>
        </p:nvSpPr>
        <p:spPr>
          <a:xfrm>
            <a:off x="2438400" y="5680752"/>
            <a:ext cx="3282950" cy="113877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4A826487-ED0A-4FAB-BEFE-70A6F8B3186B}"/>
              </a:ext>
            </a:extLst>
          </p:cNvPr>
          <p:cNvSpPr txBox="1"/>
          <p:nvPr/>
        </p:nvSpPr>
        <p:spPr>
          <a:xfrm>
            <a:off x="2438400" y="5680752"/>
            <a:ext cx="3282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Várunk a következő digitális hittanórára!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4349F468-F9A7-4B57-9F9B-63E026247A7E}"/>
              </a:ext>
            </a:extLst>
          </p:cNvPr>
          <p:cNvSpPr/>
          <p:nvPr/>
        </p:nvSpPr>
        <p:spPr>
          <a:xfrm>
            <a:off x="5234214" y="5089898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Áldás, békesség!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0A456C98-358E-4163-9266-E48E7BBD49E2}"/>
              </a:ext>
            </a:extLst>
          </p:cNvPr>
          <p:cNvSpPr/>
          <p:nvPr/>
        </p:nvSpPr>
        <p:spPr>
          <a:xfrm>
            <a:off x="5947584" y="5753175"/>
            <a:ext cx="4669259" cy="1077218"/>
          </a:xfrm>
          <a:prstGeom prst="rect">
            <a:avLst/>
          </a:prstGeom>
          <a:ln w="50800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Források: pixabay.com, refpedi.hu,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Nossrat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Etaszami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: A tudós és a tevehajcsár, Keleti történetek – nyugati bajokra, Helikon Kiadó, Budapest, 1991, 175.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58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979" y="5219554"/>
            <a:ext cx="1768021" cy="163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zövegdoboz 4"/>
          <p:cNvSpPr txBox="1">
            <a:spLocks noChangeArrowheads="1"/>
          </p:cNvSpPr>
          <p:nvPr/>
        </p:nvSpPr>
        <p:spPr bwMode="auto">
          <a:xfrm>
            <a:off x="1627414" y="-315387"/>
            <a:ext cx="36068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hu-HU" altLang="hu-HU" sz="36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hu-HU" altLang="hu-HU" sz="3200" b="1" dirty="0">
                <a:solidFill>
                  <a:srgbClr val="000000"/>
                </a:solidFill>
                <a:cs typeface="Arial" panose="020B0604020202020204" pitchFamily="34" charset="0"/>
              </a:rPr>
              <a:t>Imádkozzunk!</a:t>
            </a:r>
          </a:p>
        </p:txBody>
      </p:sp>
      <p:sp>
        <p:nvSpPr>
          <p:cNvPr id="5" name="Tekercs vízszintesen 4"/>
          <p:cNvSpPr/>
          <p:nvPr/>
        </p:nvSpPr>
        <p:spPr>
          <a:xfrm>
            <a:off x="827314" y="79828"/>
            <a:ext cx="10031187" cy="6489410"/>
          </a:xfrm>
          <a:prstGeom prst="horizontalScroll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 Atyánk, aki a mennyekben vagy.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Szenteltessék meg a te neved, jöjjön el a te országod,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legyen meg a te akaratod, amint a mennyben úgy a földön is.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Mindennapi kenyerünket add meg nekünk ma,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bocsásd meg vétkeinket, minképpen mi is megbocsátunk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ellenünk vétkezőknek.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ne vigy minket kísértésbe, de szabadíts meg a gonosztól,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Mert Tiéd az ország, a hatalom, és a dicsőség</a:t>
            </a:r>
            <a:r>
              <a:rPr lang="hu-HU" sz="2400" b="1" dirty="0">
                <a:solidFill>
                  <a:schemeClr val="bg1"/>
                </a:solidFill>
                <a:latin typeface="Arial" panose="020B0604020202020204"/>
              </a:rPr>
              <a:t>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mindörökké.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				Ámen. </a:t>
            </a:r>
          </a:p>
        </p:txBody>
      </p:sp>
    </p:spTree>
    <p:extLst>
      <p:ext uri="{BB962C8B-B14F-4D97-AF65-F5344CB8AC3E}">
        <p14:creationId xmlns:p14="http://schemas.microsoft.com/office/powerpoint/2010/main" val="425088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94A5400-F5E8-416D-9E05-91D3F870B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226" y="199348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Bevezető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8A674BB9-E28D-4C57-9144-7123393F6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568" y="1471555"/>
            <a:ext cx="5498690" cy="3665793"/>
          </a:xfr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4E93FAB6-378F-4724-BB77-2658F1B112B5}"/>
              </a:ext>
            </a:extLst>
          </p:cNvPr>
          <p:cNvSpPr txBox="1"/>
          <p:nvPr/>
        </p:nvSpPr>
        <p:spPr>
          <a:xfrm>
            <a:off x="390742" y="1471555"/>
            <a:ext cx="5705258" cy="3816429"/>
          </a:xfrm>
          <a:prstGeom prst="rect">
            <a:avLst/>
          </a:prstGeom>
          <a:solidFill>
            <a:schemeClr val="tx2">
              <a:lumMod val="75000"/>
            </a:schemeClr>
          </a:solidFill>
          <a:ln w="476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előző órán a talentumok példázatával ismerkedhettél meg. Isten mindenkinek ajándékoz különböző tulajdonságokat, képességeket. </a:t>
            </a:r>
          </a:p>
          <a:p>
            <a:pPr algn="ctr"/>
            <a:r>
              <a:rPr lang="hu-H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Fontos, hogy Te is felismerd, hogy milyen ajándékokat kaptál. Hogy képességeidet ne elásd, hanem sok gyakorlással, tanulással fejleszteni tudd őket. </a:t>
            </a:r>
          </a:p>
          <a:p>
            <a:pPr algn="ctr"/>
            <a:r>
              <a:rPr lang="hu-H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mai hittanóra abban ad segítséget, hogy felismerd a képességeidet és megerősödj abban, hogy Isten téged is értékesnek lát.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78D6D9F-1C39-49E3-9F3B-7320DA894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2919" y="5490000"/>
            <a:ext cx="138908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4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9DF9937-24AE-4CC4-8260-817C9A3F0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Hallgasd meg az alábbi történetet és válaszolj a kérdésekre!</a:t>
            </a:r>
          </a:p>
        </p:txBody>
      </p:sp>
      <p:pic>
        <p:nvPicPr>
          <p:cNvPr id="5" name="Tartalom helye 4" descr="A képen madár, kültéri, fa, ülő látható&#10;&#10;Automatikusan generált leírás">
            <a:extLst>
              <a:ext uri="{FF2B5EF4-FFF2-40B4-BE49-F238E27FC236}">
                <a16:creationId xmlns:a16="http://schemas.microsoft.com/office/drawing/2014/main" id="{FBA7B761-B579-488D-9DDB-FCC394D3EE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129" y="1690688"/>
            <a:ext cx="3892867" cy="2741227"/>
          </a:xfr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6342589E-2BE9-4DF2-97B4-CD49E5211C0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83" y="1692107"/>
            <a:ext cx="4204981" cy="2739808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21456CB1-0090-49BB-8FCD-2D214D9BCE16}"/>
              </a:ext>
            </a:extLst>
          </p:cNvPr>
          <p:cNvSpPr txBox="1"/>
          <p:nvPr/>
        </p:nvSpPr>
        <p:spPr>
          <a:xfrm>
            <a:off x="3243371" y="4700662"/>
            <a:ext cx="5705258" cy="163121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476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Hogyan tudnád megfogalmazni a történet tanulságát?</a:t>
            </a:r>
          </a:p>
          <a:p>
            <a:pPr algn="ctr"/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Melyik könnyebb: a másikban a jót vagy a hiányosságot meglátni?</a:t>
            </a:r>
          </a:p>
          <a:p>
            <a:pPr algn="ctr"/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Miből tudod felismerni a saját képességeidet?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73359138-5E2E-4AC0-B127-6101C2E05F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5635" y="5490000"/>
            <a:ext cx="1376365" cy="1368000"/>
          </a:xfrm>
          <a:prstGeom prst="rect">
            <a:avLst/>
          </a:prstGeom>
        </p:spPr>
      </p:pic>
      <p:pic>
        <p:nvPicPr>
          <p:cNvPr id="3" name="Lehár Ferenc utca 12 (1)">
            <a:hlinkClick r:id="" action="ppaction://media"/>
            <a:extLst>
              <a:ext uri="{FF2B5EF4-FFF2-40B4-BE49-F238E27FC236}">
                <a16:creationId xmlns:a16="http://schemas.microsoft.com/office/drawing/2014/main" id="{402E0F2C-3C7C-49C9-B989-4184F3A463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51512" y="2716212"/>
            <a:ext cx="1325563" cy="1325563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E208328E-1068-48E7-B79A-6E46EDDC1829}"/>
              </a:ext>
            </a:extLst>
          </p:cNvPr>
          <p:cNvSpPr/>
          <p:nvPr/>
        </p:nvSpPr>
        <p:spPr>
          <a:xfrm>
            <a:off x="838200" y="6492875"/>
            <a:ext cx="9977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Forrás: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Nossrat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Etaszami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: A tudós és a tevehajcsár, Keleti történetek – nyugati bajokra, Helikon Kiadó, Budapest, 1991, 175.</a:t>
            </a:r>
          </a:p>
        </p:txBody>
      </p:sp>
    </p:spTree>
    <p:extLst>
      <p:ext uri="{BB962C8B-B14F-4D97-AF65-F5344CB8AC3E}">
        <p14:creationId xmlns:p14="http://schemas.microsoft.com/office/powerpoint/2010/main" val="211196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5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806AF19-91C2-4FD7-9FEE-189F2DE5E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917"/>
            <a:ext cx="10515600" cy="824848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>Egy képzeletbeli akadályverseny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16AF56B-2C6C-45F9-83B3-C0BAB989F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19" y="4723943"/>
            <a:ext cx="10515600" cy="1964499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Fontos tudni, hogy a teszt nem azt méri, hogy ki értékesebb vagy értéktelenebb. Hiszen Isten szemében mindannyian egyaránt értékesek vagyunk. A teszt abban segít, hogy felismerd, hogy az élet mely területén vannak erősségeid. Hogy ne úgy cselekedj, ahogyan a varjú, hogy mások képességeit akarod kritizálni, csak azért, hogy Te értékesebbnek tűnj. Mivel mindannyian értékesek vagyunk, fontos hogy minél korábban felismerjük, milyen talentumokat kaptunk!</a:t>
            </a:r>
            <a:endParaRPr lang="hu-HU" sz="2200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11A048F3-ECA4-4A95-909B-C9F1BEF6618F}"/>
              </a:ext>
            </a:extLst>
          </p:cNvPr>
          <p:cNvSpPr txBox="1"/>
          <p:nvPr/>
        </p:nvSpPr>
        <p:spPr>
          <a:xfrm>
            <a:off x="525049" y="1092925"/>
            <a:ext cx="6944115" cy="2123658"/>
          </a:xfrm>
          <a:prstGeom prst="rect">
            <a:avLst/>
          </a:prstGeom>
          <a:solidFill>
            <a:schemeClr val="accent4">
              <a:lumMod val="50000"/>
            </a:schemeClr>
          </a:solidFill>
          <a:ln w="476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iskolai táborok, programok kedvelt programja az akadályverseny. Ilyenkor az egyes állomásokon különféle ügyességi, gyorsasági, kreatív feladatokat kell megoldania a résztvevőknek. Emlékszel arra, hogy neked melyik állomás ment a legjobban? Ahol számolni kellett? Ahol énekelni? Ahol vitatkozni? </a:t>
            </a:r>
          </a:p>
        </p:txBody>
      </p:sp>
      <p:pic>
        <p:nvPicPr>
          <p:cNvPr id="7" name="Kép 6" descr="A képen fű, kültéri, talaj, atlétika látható&#10;&#10;Automatikusan generált leírás">
            <a:extLst>
              <a:ext uri="{FF2B5EF4-FFF2-40B4-BE49-F238E27FC236}">
                <a16:creationId xmlns:a16="http://schemas.microsoft.com/office/drawing/2014/main" id="{19A0A06B-68CC-4DF8-9DED-9383CB4C5A9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738" y="1089765"/>
            <a:ext cx="3573051" cy="2382034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24D65636-00DB-4711-96B3-A3F069F56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2919" y="5466165"/>
            <a:ext cx="1389081" cy="1368000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id="{60A68D32-E4A8-47F4-A5BC-CCB76630E0DB}"/>
              </a:ext>
            </a:extLst>
          </p:cNvPr>
          <p:cNvSpPr/>
          <p:nvPr/>
        </p:nvSpPr>
        <p:spPr>
          <a:xfrm>
            <a:off x="287319" y="3579375"/>
            <a:ext cx="10515600" cy="11079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u-H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következő diákon egy képzeletbeli akadályversenyen vehetsz részt. Egy olyan tesztet fogsz kitölteni, amely az egyéni erősségeidre mutat rá, és a képességeid megismerésében segít.</a:t>
            </a:r>
          </a:p>
        </p:txBody>
      </p:sp>
    </p:spTree>
    <p:extLst>
      <p:ext uri="{BB962C8B-B14F-4D97-AF65-F5344CB8AC3E}">
        <p14:creationId xmlns:p14="http://schemas.microsoft.com/office/powerpoint/2010/main" val="241701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9" grpId="0" uiExpan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33DA978-4556-4BA3-8251-7B5707B35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413" y="308240"/>
            <a:ext cx="10515600" cy="1050317"/>
          </a:xfrm>
        </p:spPr>
        <p:txBody>
          <a:bodyPr>
            <a:noAutofit/>
          </a:bodyPr>
          <a:lstStyle/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Olvasd el az alábbi állításokat! Mi igaz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rád 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ezekből? Írd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fel 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a füzetedbe a csoport nevét és az összes állítás számát, amelyiket igaznak találsz! </a:t>
            </a:r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DDC77299-19DB-4E2F-9909-145ED8B507B8}"/>
              </a:ext>
            </a:extLst>
          </p:cNvPr>
          <p:cNvSpPr/>
          <p:nvPr/>
        </p:nvSpPr>
        <p:spPr>
          <a:xfrm>
            <a:off x="225467" y="1413932"/>
            <a:ext cx="74154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1. Érdekelnek az idegen nyelvek.</a:t>
            </a:r>
          </a:p>
          <a:p>
            <a:pPr>
              <a:spcBef>
                <a:spcPts val="0"/>
              </a:spcBef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2. Szeretek könyvet, magazinokat olvasni, vagy akár az interneten tájékozódni.</a:t>
            </a:r>
          </a:p>
          <a:p>
            <a:pPr>
              <a:spcBef>
                <a:spcPts val="0"/>
              </a:spcBef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3. Naplót (blogot) vezetek, vagy verseket, regényeket írok.</a:t>
            </a:r>
          </a:p>
          <a:p>
            <a:pPr>
              <a:spcBef>
                <a:spcPts val="0"/>
              </a:spcBef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4. Szívesen játszom olyan játékokat, amelyekben szavak és betűk vannak (keresztrejtvény, betűrejtvény, szókereső, szókirakó stb.).</a:t>
            </a:r>
          </a:p>
          <a:p>
            <a:pPr>
              <a:spcBef>
                <a:spcPts val="0"/>
              </a:spcBef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5. A szójátékok – mint a keresztrejtvény, betűrejtvény – nagyon élvezetesek.</a:t>
            </a:r>
          </a:p>
          <a:p>
            <a:pPr>
              <a:spcBef>
                <a:spcPts val="0"/>
              </a:spcBef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6. Tanulás közben jegyzetelek, mivel így könnyebben megértem, és jobban tudok emlékezni a tanultakra.</a:t>
            </a:r>
          </a:p>
          <a:p>
            <a:pPr>
              <a:spcBef>
                <a:spcPts val="0"/>
              </a:spcBef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7. Gyakran levelezek: postai úton vagy e-mailben a barátaimmal, családommal.</a:t>
            </a:r>
          </a:p>
          <a:p>
            <a:pPr>
              <a:spcBef>
                <a:spcPts val="0"/>
              </a:spcBef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8. Szeretek beszélni.</a:t>
            </a:r>
          </a:p>
          <a:p>
            <a:pPr>
              <a:spcBef>
                <a:spcPts val="0"/>
              </a:spcBef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9. Élvezem, ha nyilvánosan beszélhetek, például kiselőadás, versmondás, illetve versenyek alkalmával.</a:t>
            </a:r>
          </a:p>
          <a:p>
            <a:pPr>
              <a:spcBef>
                <a:spcPts val="0"/>
              </a:spcBef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10. Könnyen el tudom magyarázni mások számára, amit gondolok.</a:t>
            </a: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F3D33A5D-9B2F-4E54-9230-700BD3BF12CB}"/>
              </a:ext>
            </a:extLst>
          </p:cNvPr>
          <p:cNvSpPr txBox="1">
            <a:spLocks/>
          </p:cNvSpPr>
          <p:nvPr/>
        </p:nvSpPr>
        <p:spPr>
          <a:xfrm>
            <a:off x="8745386" y="1476087"/>
            <a:ext cx="2211888" cy="653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A csoport</a:t>
            </a:r>
          </a:p>
        </p:txBody>
      </p:sp>
      <p:pic>
        <p:nvPicPr>
          <p:cNvPr id="9" name="Kép 8" descr="A képen szöveg látható&#10;&#10;Automatikusan generált leírás">
            <a:extLst>
              <a:ext uri="{FF2B5EF4-FFF2-40B4-BE49-F238E27FC236}">
                <a16:creationId xmlns:a16="http://schemas.microsoft.com/office/drawing/2014/main" id="{0A3C7197-C922-4C69-9C1F-A0EBA6B16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47" y="2240277"/>
            <a:ext cx="2729366" cy="291576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F64B5708-B7C6-4011-A728-2219BE5AD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635" y="5490000"/>
            <a:ext cx="1376365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3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0235089C-0437-451A-AD38-FBC7EDAEDD5A}"/>
              </a:ext>
            </a:extLst>
          </p:cNvPr>
          <p:cNvSpPr/>
          <p:nvPr/>
        </p:nvSpPr>
        <p:spPr>
          <a:xfrm>
            <a:off x="384130" y="1728593"/>
            <a:ext cx="713148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1. Szeretem a számokat.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2. Gyorsan adok össze fejben.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3. Élvezem a logikai játékokat és a logikával kapcsolatos feladatokat.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4. A lépésről lépésre szóló utasítások nagy segítséget jelentenek a számomra.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5. A matematika a kedvenc tárgyaim közé tartozik.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6. Könnyen tudok problémákat megoldani.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7. Ha nem értek meg valamit, akkor elkeseredem, és elégedetlennek érzem magam.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8. Kiborítanak a rendetlen és szétszórt emberek.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9. Nem tudok elkezdeni egy feladatot, amíg nincsenek rendben a dolgaim (nincs rend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körülöttem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nem állnak össze a dolgaim).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10. Akkor tudok a legkönnyebben tanulni, ha szépen rendszerezve (sorrendbe rakva, strukturálva) látom az információkat.</a:t>
            </a: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8E83DA8D-1551-4B90-8009-886699420551}"/>
              </a:ext>
            </a:extLst>
          </p:cNvPr>
          <p:cNvSpPr txBox="1">
            <a:spLocks/>
          </p:cNvSpPr>
          <p:nvPr/>
        </p:nvSpPr>
        <p:spPr>
          <a:xfrm>
            <a:off x="8752041" y="1401872"/>
            <a:ext cx="2211888" cy="653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B csoport</a:t>
            </a:r>
          </a:p>
        </p:txBody>
      </p:sp>
      <p:pic>
        <p:nvPicPr>
          <p:cNvPr id="6" name="Kép 5" descr="A képen rajztábla látható&#10;&#10;Automatikusan generált leírás">
            <a:extLst>
              <a:ext uri="{FF2B5EF4-FFF2-40B4-BE49-F238E27FC236}">
                <a16:creationId xmlns:a16="http://schemas.microsoft.com/office/drawing/2014/main" id="{5B5E290E-5012-43E6-80C6-13518063D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903" y="2055313"/>
            <a:ext cx="2211888" cy="3166491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DBD65CC8-D77E-4100-9A9F-EBD7AA0FF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635" y="5463905"/>
            <a:ext cx="1376365" cy="1368000"/>
          </a:xfrm>
          <a:prstGeom prst="rect">
            <a:avLst/>
          </a:prstGeom>
        </p:spPr>
      </p:pic>
      <p:sp>
        <p:nvSpPr>
          <p:cNvPr id="9" name="Cím 1">
            <a:extLst>
              <a:ext uri="{FF2B5EF4-FFF2-40B4-BE49-F238E27FC236}">
                <a16:creationId xmlns:a16="http://schemas.microsoft.com/office/drawing/2014/main" id="{A8EDEACD-76C9-4EE2-8898-E649663C406E}"/>
              </a:ext>
            </a:extLst>
          </p:cNvPr>
          <p:cNvSpPr txBox="1">
            <a:spLocks/>
          </p:cNvSpPr>
          <p:nvPr/>
        </p:nvSpPr>
        <p:spPr>
          <a:xfrm>
            <a:off x="700413" y="308240"/>
            <a:ext cx="10515600" cy="10503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400" b="1">
                <a:latin typeface="Arial" panose="020B0604020202020204" pitchFamily="34" charset="0"/>
                <a:cs typeface="Arial" panose="020B0604020202020204" pitchFamily="34" charset="0"/>
              </a:rPr>
              <a:t>Olvasd el az alábbi állításokat! Mi igaz Rád ezekből? Írd föl a füzetedbe a csoport nevét és az összes állítás számát, amelyiket igaznak találsz! </a:t>
            </a:r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19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E5488DCC-52B9-4A56-BAEA-8FDA429C5DCC}"/>
              </a:ext>
            </a:extLst>
          </p:cNvPr>
          <p:cNvSpPr/>
          <p:nvPr/>
        </p:nvSpPr>
        <p:spPr>
          <a:xfrm>
            <a:off x="205636" y="1504167"/>
            <a:ext cx="7190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1. Szeretek zenélni és/vagy énekelni. Játszom valamilyen hangszeren.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2. Az ének-zene és a tánc a kedvenc tantárgyaim közé tartozik.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3. Gyakran hallgatok zenét vagy dúdolgatok, akár tanulás közben is.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4. Általában odafigyelek a zajokra és hangokra.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5. Úgy tudok könnyen tanulni, ha ritmusosan, szinte versként mondogatom a tanulnivalót.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6. Nehezen tudok koncentrálni, ha zaj van a háttérben.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7. A természet hangjai megnyugtatnak.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8. Jobban szeretem a zenei darabokat (musical, zenés játék), mint például egy színdarabot zene nélkül.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9. Könnyen megjegyzem egy dalnak a dallamát (akár a szöveg nélkül is).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10. Szeretek táncolni. „Érzem” a ritmust.</a:t>
            </a: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68F5DD9F-0E30-431C-BF3F-D6CA68589F94}"/>
              </a:ext>
            </a:extLst>
          </p:cNvPr>
          <p:cNvSpPr txBox="1">
            <a:spLocks/>
          </p:cNvSpPr>
          <p:nvPr/>
        </p:nvSpPr>
        <p:spPr>
          <a:xfrm>
            <a:off x="8747604" y="1478114"/>
            <a:ext cx="2211888" cy="653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C csoport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75A621A8-52FE-4FAE-9429-9CC2BB28F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676" y="2131555"/>
            <a:ext cx="3403425" cy="277606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D4B6D828-1FC7-4CBC-B5CA-30E2A4105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635" y="5463905"/>
            <a:ext cx="1376365" cy="1368000"/>
          </a:xfrm>
          <a:prstGeom prst="rect">
            <a:avLst/>
          </a:prstGeom>
        </p:spPr>
      </p:pic>
      <p:sp>
        <p:nvSpPr>
          <p:cNvPr id="9" name="Cím 1">
            <a:extLst>
              <a:ext uri="{FF2B5EF4-FFF2-40B4-BE49-F238E27FC236}">
                <a16:creationId xmlns:a16="http://schemas.microsoft.com/office/drawing/2014/main" id="{7CAC78D3-CD85-4C0B-A691-E35DC9EC9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413" y="308240"/>
            <a:ext cx="10515600" cy="1050317"/>
          </a:xfrm>
        </p:spPr>
        <p:txBody>
          <a:bodyPr>
            <a:noAutofit/>
          </a:bodyPr>
          <a:lstStyle/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Olvasd el az alábbi állításokat! Mi igaz Rád ezekből? Írd föl a füzetedbe a csoport nevét és az összes állítás számát, amelyiket igaznak találsz! </a:t>
            </a:r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40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2753</Words>
  <Application>Microsoft Office PowerPoint</Application>
  <PresentationFormat>Szélesvásznú</PresentationFormat>
  <Paragraphs>231</Paragraphs>
  <Slides>25</Slides>
  <Notes>1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Wingdings</vt:lpstr>
      <vt:lpstr>Office-téma</vt:lpstr>
      <vt:lpstr>PowerPoint-bemutató</vt:lpstr>
      <vt:lpstr>PowerPoint-bemutató</vt:lpstr>
      <vt:lpstr>PowerPoint-bemutató</vt:lpstr>
      <vt:lpstr>Bevezető</vt:lpstr>
      <vt:lpstr>Hallgasd meg az alábbi történetet és válaszolj a kérdésekre!</vt:lpstr>
      <vt:lpstr>Egy képzeletbeli akadályverseny</vt:lpstr>
      <vt:lpstr>Olvasd el az alábbi állításokat! Mi igaz rád ezekből? Írd fel a füzetedbe a csoport nevét és az összes állítás számát, amelyiket igaznak találsz! </vt:lpstr>
      <vt:lpstr>PowerPoint-bemutató</vt:lpstr>
      <vt:lpstr>Olvasd el az alábbi állításokat! Mi igaz Rád ezekből? Írd föl a füzetedbe a csoport nevét és az összes állítás számát, amelyiket igaznak találsz! </vt:lpstr>
      <vt:lpstr>Olvasd el az alábbi állításokat! Mi igaz Rád ezekből? Írd föl a füzetedbe a csoport nevét és az összes állítás számát, amelyiket igaznak találsz! </vt:lpstr>
      <vt:lpstr>PowerPoint-bemutató</vt:lpstr>
      <vt:lpstr>Olvasd el az alábbi állításokat! Mi igaz Rád ezekből? Írd föl a füzetedbe a csoport nevét és az összes állítás számát, amelyiket igaznak találsz! </vt:lpstr>
      <vt:lpstr>Olvasd el az alábbi állításokat! Mi igaz Rád ezekből? Írd föl a füzetedbe a csoport nevét és az összes állítás számát, amelyiket igaznak találsz! </vt:lpstr>
      <vt:lpstr>Olvasd el az alábbi állításokat! Mi igaz Rád ezekből? Írd föl a füzetedbe a csoport nevét és az összes állítás számát, amelyiket igaznak találsz! </vt:lpstr>
      <vt:lpstr>Olvasd el az alábbi állításokat! Mi igaz Rád ezekből? Írd föl a füzetedbe a csoport nevét és az összes állítás számát, amelyiket igaznak találsz!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tikasz.emma@sulid.hu</dc:creator>
  <cp:lastModifiedBy>RPI</cp:lastModifiedBy>
  <cp:revision>43</cp:revision>
  <dcterms:created xsi:type="dcterms:W3CDTF">2021-02-07T15:46:08Z</dcterms:created>
  <dcterms:modified xsi:type="dcterms:W3CDTF">2021-03-19T05:31:29Z</dcterms:modified>
</cp:coreProperties>
</file>